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341" r:id="rId2"/>
    <p:sldId id="257" r:id="rId3"/>
    <p:sldId id="322" r:id="rId4"/>
    <p:sldId id="298" r:id="rId5"/>
    <p:sldId id="318" r:id="rId6"/>
    <p:sldId id="319" r:id="rId7"/>
    <p:sldId id="320" r:id="rId8"/>
    <p:sldId id="321" r:id="rId9"/>
    <p:sldId id="339" r:id="rId10"/>
    <p:sldId id="340" r:id="rId11"/>
    <p:sldId id="314" r:id="rId12"/>
    <p:sldId id="315" r:id="rId13"/>
    <p:sldId id="316" r:id="rId14"/>
    <p:sldId id="317" r:id="rId15"/>
    <p:sldId id="342" r:id="rId16"/>
    <p:sldId id="343" r:id="rId17"/>
    <p:sldId id="329" r:id="rId18"/>
    <p:sldId id="332" r:id="rId19"/>
    <p:sldId id="334" r:id="rId20"/>
    <p:sldId id="335" r:id="rId21"/>
    <p:sldId id="336" r:id="rId22"/>
    <p:sldId id="337" r:id="rId23"/>
    <p:sldId id="338" r:id="rId24"/>
    <p:sldId id="295" r:id="rId25"/>
    <p:sldId id="29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iKxzkwBriZ/ZGoq/zrIJTnFj/X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62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 Machavrapu" userId="865c0442fd73bd1e" providerId="LiveId" clId="{E3525CE9-D9A1-43C9-AE12-04E514BB5C91}"/>
    <pc:docChg chg="modSld">
      <pc:chgData name="Hari Machavrapu" userId="865c0442fd73bd1e" providerId="LiveId" clId="{E3525CE9-D9A1-43C9-AE12-04E514BB5C91}" dt="2022-11-24T05:20:46.591" v="2" actId="255"/>
      <pc:docMkLst>
        <pc:docMk/>
      </pc:docMkLst>
      <pc:sldChg chg="modSp mod">
        <pc:chgData name="Hari Machavrapu" userId="865c0442fd73bd1e" providerId="LiveId" clId="{E3525CE9-D9A1-43C9-AE12-04E514BB5C91}" dt="2022-11-24T05:20:46.591" v="2" actId="255"/>
        <pc:sldMkLst>
          <pc:docMk/>
          <pc:sldMk cId="1042146078" sldId="341"/>
        </pc:sldMkLst>
        <pc:spChg chg="mod">
          <ac:chgData name="Hari Machavrapu" userId="865c0442fd73bd1e" providerId="LiveId" clId="{E3525CE9-D9A1-43C9-AE12-04E514BB5C91}" dt="2022-11-24T05:20:46.591" v="2" actId="255"/>
          <ac:spMkLst>
            <pc:docMk/>
            <pc:sldMk cId="1042146078" sldId="341"/>
            <ac:spMk id="4" creationId="{949DF9E9-69B0-AD5E-ED42-A9A0587B3E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857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9d57008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19d57008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g119d570088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Google Shape;49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853" name="Google Shape;49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Google Shape;50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858" name="Google Shape;5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147" name="Google Shape;14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7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3a8d4be0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f3a8d4be0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9c79fd7f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1100" dirty="0" err="1"/>
              <a:t>Pycharm</a:t>
            </a:r>
            <a:r>
              <a:rPr lang="en-US" sz="1100"/>
              <a:t> add Tableau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/>
          </a:p>
        </p:txBody>
      </p:sp>
      <p:sp>
        <p:nvSpPr>
          <p:cNvPr id="173" name="Google Shape;173;g119c79fd7f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62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body" idx="1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2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>
            <a:spLocks noGrp="1"/>
          </p:cNvSpPr>
          <p:nvPr>
            <p:ph type="pic" idx="2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 rot="5400000">
            <a:off x="3920333" y="-1256507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"/>
          <p:cNvSpPr txBox="1">
            <a:spLocks noGrp="1"/>
          </p:cNvSpPr>
          <p:nvPr>
            <p:ph type="title"/>
          </p:nvPr>
        </p:nvSpPr>
        <p:spPr>
          <a:xfrm rot="5400000">
            <a:off x="7133442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body" idx="1"/>
          </p:nvPr>
        </p:nvSpPr>
        <p:spPr>
          <a:xfrm rot="5400000">
            <a:off x="1799442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6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9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59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9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59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/>
          <p:nvPr/>
        </p:nvSpPr>
        <p:spPr>
          <a:xfrm>
            <a:off x="0" y="11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37"/>
          <p:cNvCxnSpPr/>
          <p:nvPr/>
        </p:nvCxnSpPr>
        <p:spPr>
          <a:xfrm>
            <a:off x="12" y="6457951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sharat-chandra" TargetMode="Externa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www.linkedin.com/in/a-a-ashwini-45a9221b9" TargetMode="External"/><Relationship Id="rId4" Type="http://schemas.openxmlformats.org/officeDocument/2006/relationships/hyperlink" Target="https://www.linkedin.com/in/machavarapu-hari-krishna-sri-sai-prasad-52679021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2381031" y="1999615"/>
            <a:ext cx="7430000" cy="2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2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2776" y="20781"/>
            <a:ext cx="1918442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F3567C-2D83-0211-1B6C-5A8C5F9C4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00" y="1831968"/>
            <a:ext cx="5760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DF9E9-69B0-AD5E-ED42-A9A0587B3E09}"/>
              </a:ext>
            </a:extLst>
          </p:cNvPr>
          <p:cNvSpPr txBox="1"/>
          <p:nvPr/>
        </p:nvSpPr>
        <p:spPr>
          <a:xfrm>
            <a:off x="1999290" y="433792"/>
            <a:ext cx="79162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Marketing Analytics: Competitor Analysis and App Performance Optimization Model</a:t>
            </a:r>
            <a:endParaRPr lang="en-GB" sz="3200" b="0" dirty="0">
              <a:effectLst/>
            </a:endParaRPr>
          </a:p>
          <a:p>
            <a:br>
              <a:rPr lang="en-GB" sz="4800" dirty="0"/>
            </a:br>
            <a:endParaRPr lang="en-I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4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216348" y="192200"/>
            <a:ext cx="10370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dirty="0"/>
          </a:p>
        </p:txBody>
      </p:sp>
      <p:sp>
        <p:nvSpPr>
          <p:cNvPr id="249" name="Google Shape;249;p14"/>
          <p:cNvSpPr txBox="1"/>
          <p:nvPr/>
        </p:nvSpPr>
        <p:spPr>
          <a:xfrm>
            <a:off x="444073" y="1345184"/>
            <a:ext cx="8285148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is defined as the procedure of collecting, measuring and analyzing accurate insights for research using standard validation techniques.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Data collection :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Primary Data Sources : Data collected at source (web scrapping).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collected through Web scraping.</a:t>
            </a:r>
          </a:p>
          <a:p>
            <a:pPr marL="457188" marR="0" lvl="0" indent="-22858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8" marR="0" lvl="0" indent="-3428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4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F42D3-F5EB-B439-9DED-E14D487FB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6"/>
          <a:stretch/>
        </p:blipFill>
        <p:spPr>
          <a:xfrm>
            <a:off x="8814062" y="1191521"/>
            <a:ext cx="2373864" cy="2825676"/>
          </a:xfrm>
          <a:prstGeom prst="rect">
            <a:avLst/>
          </a:prstGeom>
        </p:spPr>
      </p:pic>
      <p:pic>
        <p:nvPicPr>
          <p:cNvPr id="6" name="Google Shape;170;p14">
            <a:extLst>
              <a:ext uri="{FF2B5EF4-FFF2-40B4-BE49-F238E27FC236}">
                <a16:creationId xmlns:a16="http://schemas.microsoft.com/office/drawing/2014/main" id="{0767EC08-9BF1-39B1-461F-6B50053BE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63666892-BF75-0600-5D30-9E0300CB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074" y="3098603"/>
            <a:ext cx="146785" cy="146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>
            <a:spLocks noGrp="1"/>
          </p:cNvSpPr>
          <p:nvPr>
            <p:ph type="title"/>
          </p:nvPr>
        </p:nvSpPr>
        <p:spPr>
          <a:xfrm>
            <a:off x="242915" y="152915"/>
            <a:ext cx="9952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US" sz="2400" u="none" strike="noStrike" cap="none" dirty="0"/>
          </a:p>
        </p:txBody>
      </p:sp>
      <p:sp>
        <p:nvSpPr>
          <p:cNvPr id="272" name="Google Shape;272;p54"/>
          <p:cNvSpPr txBox="1">
            <a:spLocks noGrp="1"/>
          </p:cNvSpPr>
          <p:nvPr>
            <p:ph type="sldNum" idx="12"/>
          </p:nvPr>
        </p:nvSpPr>
        <p:spPr>
          <a:xfrm>
            <a:off x="9270357" y="6275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273" name="Google Shape;273;p54"/>
          <p:cNvSpPr txBox="1"/>
          <p:nvPr/>
        </p:nvSpPr>
        <p:spPr>
          <a:xfrm>
            <a:off x="729925" y="1029113"/>
            <a:ext cx="10227064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model the data is analyzed considering the below features for the model building.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4" name="Google Shape;274;p54"/>
          <p:cNvGraphicFramePr/>
          <p:nvPr>
            <p:extLst>
              <p:ext uri="{D42A27DB-BD31-4B8C-83A1-F6EECF244321}">
                <p14:modId xmlns:p14="http://schemas.microsoft.com/office/powerpoint/2010/main" val="3444058823"/>
              </p:ext>
            </p:extLst>
          </p:nvPr>
        </p:nvGraphicFramePr>
        <p:xfrm>
          <a:off x="1235010" y="1808993"/>
          <a:ext cx="6503701" cy="39409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78631">
                  <a:extLst>
                    <a:ext uri="{9D8B030D-6E8A-4147-A177-3AD203B41FA5}">
                      <a16:colId xmlns:a16="http://schemas.microsoft.com/office/drawing/2014/main" val="1288930801"/>
                    </a:ext>
                  </a:extLst>
                </a:gridCol>
                <a:gridCol w="2903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9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1.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app.</a:t>
                      </a:r>
                      <a:endParaRPr sz="16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about the business and the app.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HTML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using HTML.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 about business.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8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Installs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installation of apps.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D9935CB-4E45-8253-2786-A47B7B55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873" y="2933109"/>
            <a:ext cx="2686050" cy="1695450"/>
          </a:xfrm>
          <a:prstGeom prst="rect">
            <a:avLst/>
          </a:prstGeom>
        </p:spPr>
      </p:pic>
      <p:pic>
        <p:nvPicPr>
          <p:cNvPr id="7" name="Google Shape;170;p14">
            <a:extLst>
              <a:ext uri="{FF2B5EF4-FFF2-40B4-BE49-F238E27FC236}">
                <a16:creationId xmlns:a16="http://schemas.microsoft.com/office/drawing/2014/main" id="{76B87195-23E6-8AA0-7994-D61F280DBF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7D60-A6FD-8FD4-DA0E-F64B4AC9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F25CA-C6C6-4AA4-7AA7-9C5AD7962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0" name="Google Shape;274;p54">
            <a:extLst>
              <a:ext uri="{FF2B5EF4-FFF2-40B4-BE49-F238E27FC236}">
                <a16:creationId xmlns:a16="http://schemas.microsoft.com/office/drawing/2014/main" id="{E9652E59-9B53-A141-F16D-8C7718B98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46418"/>
              </p:ext>
            </p:extLst>
          </p:nvPr>
        </p:nvGraphicFramePr>
        <p:xfrm>
          <a:off x="1223760" y="919966"/>
          <a:ext cx="6727582" cy="48613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71028">
                  <a:extLst>
                    <a:ext uri="{9D8B030D-6E8A-4147-A177-3AD203B41FA5}">
                      <a16:colId xmlns:a16="http://schemas.microsoft.com/office/drawing/2014/main" val="2183161542"/>
                    </a:ext>
                  </a:extLst>
                </a:gridCol>
                <a:gridCol w="303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9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MinInstalls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Minimum level of installs.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RealInstalls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 number of installs.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Score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rating of the app given by users.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Number of rating received by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Reviews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Number of reviews received.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90764"/>
                  </a:ext>
                </a:extLst>
              </a:tr>
              <a:tr h="49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Price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Cost of the app.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Free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app free to install.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63682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D5263BC-933C-7068-ADC6-D3ACD7E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7" y="2411644"/>
            <a:ext cx="2686050" cy="1695450"/>
          </a:xfrm>
          <a:prstGeom prst="rect">
            <a:avLst/>
          </a:prstGeom>
        </p:spPr>
      </p:pic>
      <p:pic>
        <p:nvPicPr>
          <p:cNvPr id="6" name="Google Shape;170;p14">
            <a:extLst>
              <a:ext uri="{FF2B5EF4-FFF2-40B4-BE49-F238E27FC236}">
                <a16:creationId xmlns:a16="http://schemas.microsoft.com/office/drawing/2014/main" id="{23B00415-07D7-E0CF-13A4-53694611D5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22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048C-A515-D12D-24AD-1583C779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9A9EC-D249-D178-C768-AC789C0A3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4" name="Google Shape;274;p54">
            <a:extLst>
              <a:ext uri="{FF2B5EF4-FFF2-40B4-BE49-F238E27FC236}">
                <a16:creationId xmlns:a16="http://schemas.microsoft.com/office/drawing/2014/main" id="{CDEB5C11-54EF-EAF9-A0C8-37B009E29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201802"/>
              </p:ext>
            </p:extLst>
          </p:nvPr>
        </p:nvGraphicFramePr>
        <p:xfrm>
          <a:off x="969287" y="1013009"/>
          <a:ext cx="7481694" cy="52241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15134">
                  <a:extLst>
                    <a:ext uri="{9D8B030D-6E8A-4147-A177-3AD203B41FA5}">
                      <a16:colId xmlns:a16="http://schemas.microsoft.com/office/drawing/2014/main" val="2018911523"/>
                    </a:ext>
                  </a:extLst>
                </a:gridCol>
                <a:gridCol w="340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4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Currency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Currency used in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Sale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sale offered by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Developer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 developer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4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DeveloperId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 Developer id given by google play store.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DeveloperEmail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Id of the developer.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0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Developerwebsite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Website of the developer.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564361045"/>
                  </a:ext>
                </a:extLst>
              </a:tr>
              <a:tr h="600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19.</a:t>
                      </a:r>
                      <a:endParaRPr sz="1600" b="0" i="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DeveloperAddress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of the app developer.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975652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CF33B52-B585-CB48-2CB9-94675E31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089" y="2563891"/>
            <a:ext cx="2620130" cy="1653841"/>
          </a:xfrm>
          <a:prstGeom prst="rect">
            <a:avLst/>
          </a:prstGeom>
        </p:spPr>
      </p:pic>
      <p:pic>
        <p:nvPicPr>
          <p:cNvPr id="6" name="Google Shape;170;p14">
            <a:extLst>
              <a:ext uri="{FF2B5EF4-FFF2-40B4-BE49-F238E27FC236}">
                <a16:creationId xmlns:a16="http://schemas.microsoft.com/office/drawing/2014/main" id="{AA3BB813-9B51-C92B-E88F-A2AA2B058F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68383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05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060D-9B24-EB2D-3A45-0609E0FF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943D9-A859-54A5-CA0F-B4FF19269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4C299-3A87-B1F4-1051-4841A19D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41862"/>
              </p:ext>
            </p:extLst>
          </p:nvPr>
        </p:nvGraphicFramePr>
        <p:xfrm>
          <a:off x="1251160" y="1471008"/>
          <a:ext cx="5765055" cy="46403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02768">
                  <a:extLst>
                    <a:ext uri="{9D8B030D-6E8A-4147-A177-3AD203B41FA5}">
                      <a16:colId xmlns:a16="http://schemas.microsoft.com/office/drawing/2014/main" val="3698503393"/>
                    </a:ext>
                  </a:extLst>
                </a:gridCol>
                <a:gridCol w="2472480">
                  <a:extLst>
                    <a:ext uri="{9D8B030D-6E8A-4147-A177-3AD203B41FA5}">
                      <a16:colId xmlns:a16="http://schemas.microsoft.com/office/drawing/2014/main" val="1262308263"/>
                    </a:ext>
                  </a:extLst>
                </a:gridCol>
                <a:gridCol w="2589807">
                  <a:extLst>
                    <a:ext uri="{9D8B030D-6E8A-4147-A177-3AD203B41FA5}">
                      <a16:colId xmlns:a16="http://schemas.microsoft.com/office/drawing/2014/main" val="3892775800"/>
                    </a:ext>
                  </a:extLst>
                </a:gridCol>
              </a:tblGrid>
              <a:tr h="6575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1336"/>
                  </a:ext>
                </a:extLst>
              </a:tr>
              <a:tr h="5301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47008366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PrivacyPolicy</a:t>
                      </a:r>
                      <a:endParaRPr lang="en-US"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page link for privacy policy of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16020440"/>
                  </a:ext>
                </a:extLst>
              </a:tr>
              <a:tr h="5949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of the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50853712"/>
                  </a:ext>
                </a:extLst>
              </a:tr>
              <a:tr h="5949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GenreId</a:t>
                      </a:r>
                      <a:endParaRPr lang="en-US"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 given by google play store.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19726612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Contentrating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 can give rating of the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81620722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adSupported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ads are supported on the app ?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55594815"/>
                  </a:ext>
                </a:extLst>
              </a:tr>
              <a:tr h="5252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ContainsAds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ads present in the app ?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1787256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31D6B6F-4C9B-71AF-D3B2-2F076EC5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687" y="1825508"/>
            <a:ext cx="2686050" cy="1695450"/>
          </a:xfrm>
          <a:prstGeom prst="rect">
            <a:avLst/>
          </a:prstGeom>
        </p:spPr>
      </p:pic>
      <p:pic>
        <p:nvPicPr>
          <p:cNvPr id="8" name="Google Shape;170;p14">
            <a:extLst>
              <a:ext uri="{FF2B5EF4-FFF2-40B4-BE49-F238E27FC236}">
                <a16:creationId xmlns:a16="http://schemas.microsoft.com/office/drawing/2014/main" id="{3109F62E-B1A8-2F4C-275F-69AD813C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35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060D-9B24-EB2D-3A45-0609E0FF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943D9-A859-54A5-CA0F-B4FF19269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4C299-3A87-B1F4-1051-4841A19D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07296"/>
              </p:ext>
            </p:extLst>
          </p:nvPr>
        </p:nvGraphicFramePr>
        <p:xfrm>
          <a:off x="1259633" y="1446246"/>
          <a:ext cx="5756582" cy="46112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01735">
                  <a:extLst>
                    <a:ext uri="{9D8B030D-6E8A-4147-A177-3AD203B41FA5}">
                      <a16:colId xmlns:a16="http://schemas.microsoft.com/office/drawing/2014/main" val="3698503393"/>
                    </a:ext>
                  </a:extLst>
                </a:gridCol>
                <a:gridCol w="2468846">
                  <a:extLst>
                    <a:ext uri="{9D8B030D-6E8A-4147-A177-3AD203B41FA5}">
                      <a16:colId xmlns:a16="http://schemas.microsoft.com/office/drawing/2014/main" val="1262308263"/>
                    </a:ext>
                  </a:extLst>
                </a:gridCol>
                <a:gridCol w="2586001">
                  <a:extLst>
                    <a:ext uri="{9D8B030D-6E8A-4147-A177-3AD203B41FA5}">
                      <a16:colId xmlns:a16="http://schemas.microsoft.com/office/drawing/2014/main" val="3892775800"/>
                    </a:ext>
                  </a:extLst>
                </a:gridCol>
              </a:tblGrid>
              <a:tr h="6611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1336"/>
                  </a:ext>
                </a:extLst>
              </a:tr>
              <a:tr h="53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47008366"/>
                  </a:ext>
                </a:extLst>
              </a:tr>
              <a:tr h="528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Released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release of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1602044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Id.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50853712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Version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version of the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19726612"/>
                  </a:ext>
                </a:extLst>
              </a:tr>
              <a:tr h="582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Recentchanges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the recent changes done in the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81620722"/>
                  </a:ext>
                </a:extLst>
              </a:tr>
              <a:tr h="528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RecentChangesHTML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in HTML.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55594815"/>
                  </a:ext>
                </a:extLst>
              </a:tr>
              <a:tr h="582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AppId</a:t>
                      </a:r>
                      <a:endParaRPr lang="en-US"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app id given by google play store.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1787256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31D6B6F-4C9B-71AF-D3B2-2F076EC5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687" y="1825508"/>
            <a:ext cx="2686050" cy="1695450"/>
          </a:xfrm>
          <a:prstGeom prst="rect">
            <a:avLst/>
          </a:prstGeom>
        </p:spPr>
      </p:pic>
      <p:pic>
        <p:nvPicPr>
          <p:cNvPr id="8" name="Google Shape;170;p14">
            <a:extLst>
              <a:ext uri="{FF2B5EF4-FFF2-40B4-BE49-F238E27FC236}">
                <a16:creationId xmlns:a16="http://schemas.microsoft.com/office/drawing/2014/main" id="{3109F62E-B1A8-2F4C-275F-69AD813C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45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060D-9B24-EB2D-3A45-0609E0FF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Data Information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943D9-A859-54A5-CA0F-B4FF19269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44C299-3A87-B1F4-1051-4841A19D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4612"/>
              </p:ext>
            </p:extLst>
          </p:nvPr>
        </p:nvGraphicFramePr>
        <p:xfrm>
          <a:off x="1259633" y="1446246"/>
          <a:ext cx="5756582" cy="17223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01735">
                  <a:extLst>
                    <a:ext uri="{9D8B030D-6E8A-4147-A177-3AD203B41FA5}">
                      <a16:colId xmlns:a16="http://schemas.microsoft.com/office/drawing/2014/main" val="3698503393"/>
                    </a:ext>
                  </a:extLst>
                </a:gridCol>
                <a:gridCol w="2468846">
                  <a:extLst>
                    <a:ext uri="{9D8B030D-6E8A-4147-A177-3AD203B41FA5}">
                      <a16:colId xmlns:a16="http://schemas.microsoft.com/office/drawing/2014/main" val="1262308263"/>
                    </a:ext>
                  </a:extLst>
                </a:gridCol>
                <a:gridCol w="2586001">
                  <a:extLst>
                    <a:ext uri="{9D8B030D-6E8A-4147-A177-3AD203B41FA5}">
                      <a16:colId xmlns:a16="http://schemas.microsoft.com/office/drawing/2014/main" val="3892775800"/>
                    </a:ext>
                  </a:extLst>
                </a:gridCol>
              </a:tblGrid>
              <a:tr h="6611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Dictionary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1336"/>
                  </a:ext>
                </a:extLst>
              </a:tr>
              <a:tr h="53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6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the features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47008366"/>
                  </a:ext>
                </a:extLst>
              </a:tr>
              <a:tr h="528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Url</a:t>
                      </a:r>
                      <a:endParaRPr lang="en-US"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the app.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1602044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31D6B6F-4C9B-71AF-D3B2-2F076EC5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687" y="1825508"/>
            <a:ext cx="2686050" cy="1695450"/>
          </a:xfrm>
          <a:prstGeom prst="rect">
            <a:avLst/>
          </a:prstGeom>
        </p:spPr>
      </p:pic>
      <p:pic>
        <p:nvPicPr>
          <p:cNvPr id="8" name="Google Shape;170;p14">
            <a:extLst>
              <a:ext uri="{FF2B5EF4-FFF2-40B4-BE49-F238E27FC236}">
                <a16:creationId xmlns:a16="http://schemas.microsoft.com/office/drawing/2014/main" id="{3109F62E-B1A8-2F4C-275F-69AD813CE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48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dirty="0"/>
          </a:p>
        </p:txBody>
      </p:sp>
      <p:pic>
        <p:nvPicPr>
          <p:cNvPr id="330" name="Google Shape;3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24E72C-A27A-3A95-AA29-C8473D3B7707}"/>
              </a:ext>
            </a:extLst>
          </p:cNvPr>
          <p:cNvSpPr txBox="1"/>
          <p:nvPr/>
        </p:nvSpPr>
        <p:spPr>
          <a:xfrm>
            <a:off x="401216" y="1091680"/>
            <a:ext cx="115512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play scrapper API has been used to extract the data of the app from the google play store.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Description, Review, and Recent Changes data was used for analysis.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preprocessed using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regular expression library. 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Speller, removal of special characters, Stop word removal and Lemmatization was performed.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words list was created and arranged according to the frequency of repetition in descending order.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Unigram, Bigram and trigram are used as tokens.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words are selected from the results. 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>
            <a:spLocks noGrp="1"/>
          </p:cNvSpPr>
          <p:nvPr>
            <p:ph type="title"/>
          </p:nvPr>
        </p:nvSpPr>
        <p:spPr>
          <a:xfrm>
            <a:off x="185871" y="-113826"/>
            <a:ext cx="11850553" cy="106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300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Model Deployment - 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4700" dirty="0">
              <a:solidFill>
                <a:schemeClr val="dk1"/>
              </a:solidFill>
            </a:endParaRPr>
          </a:p>
        </p:txBody>
      </p:sp>
      <p:sp>
        <p:nvSpPr>
          <p:cNvPr id="349" name="Google Shape;349;p55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5" descr="data:image/jpeg;base64,/9j/4AAQSkZJRgABAQAAAQABAAD/2wCEAAkGBw8QEhASEBIQEBEVEhYWFxgVEBUSGRcSFRUWGhUYFhMdHCggGBolGxUYITEhJSkrLjEuFx8zOjMuNygtLisBCgoKDg0OGxAQGyslICUtLS0tMistLS0rLS0tLy0rLS0xLS0tLS8tLS0tLS0tKy41LS8tLi0tLS0tLS0tLS0uLf/AABEIAOEA4QMBIgACEQEDEQH/xAAcAAEAAQUBAQAAAAAAAAAAAAAABwEDBQYIBAL/xABSEAABAwIBBgUNCwkHBQAAAAABAAIDBBEFBgchMUFREhdhcZETIjRUdIGSlKGxs8HTCDI1QlJTYpO00dIWGCMkVXKDo+MUM0Oy4fDxFWRzgsL/xAAbAQEAAgMBAQAAAAAAAAAAAAAAAgUDBAYBB//EADkRAAIBAQQGCAQFBAMAAAAAAAABAgMEBRExEiFhgZGxEyJBUXGhwdEyNHLwFSMzUuEGstLxFJKi/9oADAMBAAIRAxEAPwCcUREAREQBERAEReKuxGGEXleG8mkk8zRpQjKSitKTwW09qtSStaC5zg1o1kkADnJWpYhlgTcQMsPlO0nvN1DvnvLXKytlmN5Xl56AOYfco6SKi0X3RhqprSfBcc3uWG03KvyrgZcRgzO8EdJ0la1X4/UzXBfwG/JaNHfO3vrFovMcSitF5WivqcsF3LV/L3vDYZ3BsppIbNlvJHymzmjkvrH+9C3ShrYp28OJwcNu8HcRrBUWq9S1MkLg+NxY7k2jcRqI5CpI2LFe9ShhGp1o+a8G8/B7miV0WuYPlPHLZktopN+trjyHZ31sa9OooWinXjpU3iuXis0wiIhmC+SQNJ0L5kka0FziABrK13EcRMpsLhm7fyn7lr17RGktefYiE6igtZdxHFC7rYzZo27XfcFn2uuAd601bXQOvHGfojyaFq2KtKpObk+xffmY6U3JvE9KIisjOEREAREQBERAEREAReepqGRjhSODBvJt0b1r1dlfG3RAwyfSN2jvC1z5F42ka9otdGh+pJLZ28Fr3m0rCYhlHTRXAd1R+5unpOr1rTcQxaef37yW/JGgeTWvCouRR2i/W9VGOG2Xtlxb8DN1+VFTJoaRCNzdJ77tfRZYTSSSbknWTpJ5yiKJSVq1Ss9KpJt7fbJbgqKqLwxFERF6AqKqKQKLOYNlFLBZr7yRbibcEcjvv8iwaqpmSjXqUZadN4P7z7/B6t5KFBXxTt4UTg4bdhB3EbFeqZ2xtLnGw853DlUZ4d1UPDonFhHxhsHKNoWfqqp8pBeb2GzQBzBa1ptKpLBa5cvE6qx3jKtTblDB9/Y/v7eaV+vrnTHToaNQ9Z3leVfIKqqWUnJ6Uniybk28WfV1smBvvEOQkeW/rWsrPZOO617dzgekf6LZsLwreKfv6Geg+uZlERXRuBERAEREAREQBYjKWqfDTvfGeC+7bGwNrnTr5LrLrXMt3WgaN7x0AH/ReN4I1bdNws1SSeD0X7GlTzPeeE9xe7eSSekr4RFiOFeeIRFpmWmVlTQ1DI4mQua6IPPDbJe5kkGx40WaF6liZaNGdaahBYtm5oos4yK35qk8CT2icZFb81SeBJ7RS0Gbn4TbP2ea9yU0UWcZFb81SeBJ7ROMit+apPAk9ovNBj8Jtn7PNe5Kaoot4yK35qk8CT2icZFb81SeBJ7Re6LH4TbP2ea9yUkUW8ZFb81SeBJ7ROMit+ZpPq5PaJosfhNs/Z5r3JSV+lpi87htP3cqibjIrPmaTwJPaL2MzsV4FhDRAf8Ajl9qoVnUS/LWL3ajYoXNXcsaqwS2rXw8yZYow0WaLBfahfjaxD5mi8CX2qrxt4h8zRfVy+1VW7LWbxa817lyrNNLBJcUTQihfjbxD5mi8CX2qcbeIfM0XgS+1Xn/ABK37fNe5LoKnd5ompZbJx/XvG9t+gj71z/xuYh8zRfVy+1V+kzyYlE7hNhor2I0xzbf4qy0LNVjUUmstqMlOjOMk2dNIoVze52cQxHEKakmipGRydU4RjjlDhwIXvFiZCNbRsU1K2NwIiIAiIgCIiALUsvn6Kdvyi/zNHrW2rSsu3XkhbuaT0n/AEUZZFbe7wsc9uH9y9DWURFjONCizOr2XD3M30kqlNRZnW7Lh7mb6SVThmWV0fOQ38maUiKTeI7Gd9J9c78CmdkRkik3iOxnfSfXO/AnEdjO+k+ud+BARkikDEMz2NxC4gjnG3qUzCfBcWk94FaTXUE0DzHPFJDINbZGOY4f+pF0B5UREARFseTWRWJYhppaZ74726o60ceux/SOIDrbQLnkQGuIpfocwlc4XmqqWI7mCSXpuGq5VZgqwD9FWUzzueySMdI4XmQEOIt0yizY4vQgvkpzLENb4D1UAbSWjrwOUtAWloAiIgN5zJfDVD/H+zTLqpcg5v3EV9OQSCOqEEaCCIZLEFdKZP5SiS0c5DZNTXauFyHcfOsyoylDTX3kadS3UqdoVCeptJp9jxbWGx6tWOeWee1IiLCbgREQBERAFoeWr71AG5oHT/yt8UcZVPvVTcnBHQwetRnkU9+TwsyXfJcm/QxaIixnJhRZnW7Lh7mb6SVSmoszrdlw9zN9JKpwzLK6PnIb+TNKXca4cXcamdkEUTe6Dr54KWjdBLLC4zuBMcjoyRwDoJaRdQX+U2I9u1njMv4kB2asFlTkxSYnCYaqMOFjwXiwfG4/GjfbQeTUbaQQufch86dfRzxipnlqqQuAkbK4yOa0kXeyQ3ddo08G9jqtqI6dBvqQHHuWeTM2GVUlLMQ61nMeBYSROvwXgbNRBGwgi5tdYBdA+6OwxrqWkqbdfHOYr/QkY52nmMY8I71HmZ3JVuI1w6q3hU1O3qsgIuHG9o4zyE6SNoY4bUBuGarNOyRkdbiTOE11nRQHQC3W18o2g6wzdrveynGKJrQGtAa0AAACwAGoAbAri0LOdnDjwljWRtbNVyNuxhPWsbpAkktptcGwFr2OkWQG+ouP8Zy3xOscXT1dQb/FbIY2DmjbZvftdWMNysxKmcHQ1lUwg3t1ZxaedhJa7mIQHY6iHPRkLQGnlxBro6OoZpNhZk7jqaWj/FJ1OGvTwtGlvnyBz0MltDinAifbrZ2izHWGqRg967lGg31DbG2cvLmXFqi4uykjJEMfJtkfvefING8kDS0REBseQXZ1PzSehkUvqIMguzqfmk9DIpfVtYf09/ojjb/+aX0LnI2nJ7KbgWiqCS3UH/J5Dv59fq3WNwIBBBBFwQbgg7QVECzeAZQPpjwXXfETpG1t9ZbvS0WLS61PPu7/AL/0ZrtvlwwpWh4rsfavHvW3NeGUjovPS1LJWh7HBzTqI9e48i9CqWsNTOrTTWKyCIiHoUY4469ROfpkeU28yk5RRVS8N7nfSPrKhMob+kujhHa3wWHqW0RFA5kKLM63ZcPczfSSqU1FmdbsuHuZvpJVOGZZXR85DfyZpS7jXDi7jUzsiHvdJ9iUXdDvRlc+rsfKfJWixNkbKyMyNY4uaBI9lnEW1tIvoWucTuBdrP8AGZvxIDmrBcMmq54aeBvDlleGtGnbrJ3NAuSdgBK7Qhj4LWt18FoHQLLDZO5JYfh4P9jp44SRYu0veRrsZHEutfZeyzhKAiz3RFSG4bEzRd9Wwd5schJ6bDvr49zthwjoJ5yBwpqgi+0xxNaGg8znSdKjnPRlgzEatsdO4PpqYOa1wNw+RxHVHg7W9a0A/RJ2qWMw0odhEQGts0wPPw+F5nBASGTbWuN8rsafX1lTVOJPVJCW32RjRG3vNAC7EqY+Ex7Rrc1w75BC4mkYWkgggg2IIsQRrBCAtoiIAiIgCIiA2PILs6n5pPQyKX1EGQXZ1PzSehkUvq2sP6e/0Rx1/wDzS+hc5FFVVDDa9ja9r227rr5ViijMhhGLy0z+E03affNO0bOZSFheJxVDeFGdWsHWDy/eosWayShkfUN6m4i3vyPkjXffc2Hf5Fq2yzQnBzyaWfv6epc3TeFWlUjRS0oyeGHdj2rm1l26sySURFRHalqZ/Ba524E+RROzUFKGLutBMfoO6SLKMQoTes5m/n16a2S82vYIiKBQBRZnW7Lh7mb6SVSmoszrdlw9zN9JKpwzLK6PnIb+TNKXca4cXcamdkYTKXKiiw1jH1svUWPcWtPU5JLuAvazGm2hYDjewDtw+LVHs1rHuk+xKLuh3oyufUB0viee3B4h+iNRUnYGQ8Ad8yFthzAqK8uM69diTXQxgUlM4Wcxjy5zwdYfLYXbyAAadN1HiIApz9zhjbbVlE42dcVDBv0BkvRaPpO5QYsrk5jUtDUw1MJs+J97bHN1OYeRzSQedAdnLmXPVke+hrH1MbT/AGWpeXggaGTO0yRk7Lm7hyEge9K6AyWyip8Sp2VNM67XaHNPvo5ABwmPGxwv3wQRoIKyNfRRVEbopo2SxuFnNe0OBHKCgOJUXRGNZiaCVxdS1E1Lc+9c0TsbyNuWutzuKsYXmEpGEGpq5pwNkcbYL8hJLzbmsgIXyaycq8QmENJGZH6ydTWN+U9+po8+oXOhePE8PlppJIZmOjljdwXNcLEH1jaCNBBuuwsBwKloYhFSQshj28EaXHe9x0uPKSVpGevJihqKR9XM9lPUQt6yQj+83QuA0uudVtIOnVcEDmdERAbbmypTNiVLGCGl3VdJ06oJT6l0TRZPwMsXXkfvd1o8H77rn7M78L0fNP8AZ5V0uufvi8bTRqdBSm4xaxeGp4ttZ59mSaRFWGz1KnTTgnJaljrww15ZZvPDE8GMUofA9jQ0ADhAAW97p0DvLQ1JRF9ajusg6nI9m5x8+hW39H2jShVovsal/wBtT5J7znv6ooYSp1Uuxxe7Wub4FhSFkdhvUoQ9ws+SxPI34oWn4Bh/9onaz4mt/wC7t6dClCy6G8a2CVNeL9F68DD/AE/ZMZO0S7NS9XwwW9oqiIqg6kxGVL+DSzHkb/nb96jtb5lo/wDViPlPaOg39S0NY5ZnJ35LG0pd0Vzl/AREUSnCjDO1EW1cN/jUrTbcDNNbzKWsNpuG6596PLuUX57j+vQdyM9LMsPT/nRprbjwL65rL1+mltw5NkeLsX8s8J/aNB45D+JcdItw6YnHP9jtFVU1I2mqaaoc2dxIinZKQOAdJDSbBQciIAiIgCIiAz+SWVdZhcvVaV4F7B7HAujkaNQe24va5sQQRc2OkqeMmM82GVQa2pLqKXaH3fGT9GUDQP3g3vrmhEB2jR49RTC8NVTSjeyeN/mKVmPUUIvLVU0Q3vnjZ5yuLkQHTWUueTCqUOEDnVso0BsYLWXto4UxFrcrQ5QTlllhWYpL1Spf1jf7uJtwyMH5LdpO1x0nmAA1tEAREQG65nfhej5p/s8q6XXNGZ34Xo+af7PKumFyV+/NL6VzkbFL4Si03KuDgzB3y2+bR93StyXgxLChUuhB1Ndp/cI0/wCXyrL/AE3alZ7fHSyknF8MV5xS3ldfVllabI4wXWTTXHDk2feR2G9Sh4bhZ8lr8jBfg9Ok98LY18taALDQAvpdXVqOpNzfaTs9CNClGlHJL7e/MIiKBmNYy4f+jjbveT0AD1rS1tmXjtMA3B56Sy3mK1MhYZPrHHXu9K1y2YLyT9QqxsLiANZVFkaGLgi51nyLHVnoRxNKhS6WeHZ2/e3I9cLA0Bo2KHM9R/XYO42elmUxByh3PMf12HuRvpZlpWZfnJvbyZ1FkklNJd3oR8iIrctgiIgCIiAIiIAiIgCIiAIiIAiIgN1zO/C9HzT/AGeVdMLmfM78L0fNP9nlXTC5K/fml9K5yNil8IX1A6zgf96V8qiqIzcJKazTT4azI1iZdFbjdcAq4vocZKS0lkzTCIi9BpOWrrzRjdH5yfuC1whZ7Kx16h43Bo6WArC8G61W+szjbw61pm9vLV6CmiubnUPOveCrLBYWC+wVq1HpPEnRiqccC8Codzy9mw9yt9LMpdBUQ54uzIe5W+lmUrMsKi38ixsUvzo7+TNCRFOMfufwQD/1E6QD2Hv/AIysi+IORTn+b6P2ifE/6yfm+j9onxP+sgIMRTn+b6P2ifE/6yfm+j9onxP+sgIMRTn+b6P2ifE/6y03OVm3GDRwSCqNR1V7m26h1K3Bbe9+G66Aj5ERAEREAREQBERAbrmd+F6Pmn+zyrphcz5nfhej5p/s8q6YXJX780vpXORsUvhCoqoqYynsoj1tt3rXqXgonWdbf6l712l01ekskdnV4Zf+cDVqLCQREVkQI/x83qJjygdAH3LHtC9WKvvLId73HyleS6r88WcdWa6WT2vzZ93Vbr4ul1HAjpF26iLO/wBmQ9yt9LMpZuolzu9mRdzN9LMstBddG/d7xtEd/JmiroSLPzh4AH9lq9AA/wALYP3lz2i3TpDoXj8w/tWr/lfiTj8w/tWr/lfiXPSIDoXj8w/tWr/lfiTj8w/tWr/lfiXPSIDoXj8w/tWr/lfiWjZ1s4tNi8VPHDDNEYpHOJk4FiHNtosSozRAEREAREQBERAEREBuuZ34Xo+af7PKumFzPmd+F6Pmn+zyrphclfvzS+lc5GxS+EKiqipjKVidYg8qyqxCyULrgFdFcFbXOk9kvR+hhrLJl1ERdIYCP8YwiaEucRwmE34Y1eDs/wB6Vi7qU1r+KZMxyXdFaJ+7W097Z3uhYJUsPhKG1XTJYyovHY89z7d/FmnXS6uVlHLC7gyNLTs3HmOoqxdYcCleMW09TLl1HucXJusq6mOSni6owQNaT1WNvXCSQkWc4HU4Lf7r6uvYvReKM1C0SozU44Yrv+0Qp+QmKdrj6+H8afkHina4+vh/Gpruq3U+mlsN9XvX7o8H7kNQ5vMWffg04Nv+4gH/ANr74s8Z7VHjFP7RTxhDetJ3nyD/AJKyAVdWvGrCbiktWx+5cWavOpTjKWGL7vLtfZgc78WWNdqjxmn9oq8WONdqjxmn9ouiQvoLA71r90eD9zZUmc6cWGNdqjxmn9oq8V+Ndqjxmn9oujQgUHe9oXZHg/ckc58V2Ndqjxmn9oq8V2N9qjxmn9oujQvsKLvm0d0eD9yeBzfxW432oPGaf2icVmOdqDxmn9oukwqhQd92nujwf+RLQRzZxWY52oPGaf2ipxV452oPGaf2i6WCBRd+Wnujwf8AkS6NHNXFXjnag8Zp/aJxV452oPGaf2i6XRR/HbV3R4P/ACPeiiQfm4yCxSjxGmqKmn6nCzqvCd1aF9uFDI1vWteSeucBqU4oi0LXa52menPDHDDVvfa33k4x0QiItUkUXtoXaCNx868avUbrOtvCsLrq9HaoPv1cdS88CFRYxMgiIu2NUIiICzUQMkaWvaHNOwhatimSpF3U5uPkE+Z23mPlW3ooyinma1oslKusJrf2rf8A7RFbwWktcC1w1gjSOcL5upHxLDIqgWkbc7CDYjv+o6FqOKZPSw3cz9LHvAtYco9Y8iwyptHO2q7atHrR60dme9eqMPdVuvgFVuseBXKWJsOHtHU2gWNhc869IWrNcRpBIPJoXsixGVu3hc4v5VWVbFNtuLx8dXuXlnvSnGKjKLWGrVry4M2AL6CxMOMD47S3v38iydJM2UEx9dbXZpFr6r9C0alnqxzi+ZaUbVRq6oSWPdk+D1+RdCqFQL6C1GbiPoL6C+QvoLGzIj6C+gvkL6CxsyFQqhUCqFjZNH0qqiqokgiIgCKiAIAqsdYg7irzKZx5OdXmUjRr0+RWNC7LXUacY6O2Wryz8iDnFHo4Q3oqdSbuVF2OnW7o8X7Gtgi4iIsh4EREAREQGExTJ+Ge7gOpybwLgnlbt5xYrTsRwuanNpG6NjhpB5js5jYqTFbkY1wLXAEHWCLgjlCg4Jlba7spV+surLvWT8V657SK7qt1t2K5LNN3QHgn5J0g8x9R0LWHUcokERYRITYNOsnkO5YZRazOctFkrWd4TWeTWtP+dmGOwrQ0r5ntjYLuPQBtvyBSFh1CynYGM5ydpO0lWMFwttMy2gvPvnbzuHIFlFmhDR1nRXdYegjpT+J+Wzx7/XDXakhY73zQe9615ZMNYfekt8q96LHVs1Kr8cU+fHMszEvoHjV13MbededzCNYtzhZ5FXVbmpS+CTXmvR+Z6mYMKoWUfSsOy3MrD6H5J6R61V1botMPhwl4P3wMimjxhVCuPpnjZ0L4CqqtOdJ4TTXisOZlTxyKorrKd52WXoZSDab+RbVC7bTWyjgu+Wr+eCYc4o8QCvMpnnZbn+5e5jANQsvtW9C4YLXVk3sWpcc35GN1X2I8rKRo1m/kV9rQNQsvtFcULLRofpxS58Xr8zE5N5hERbB4EREAREQBERAEREAREQBeKp/vqf8Aif5QiLx5EZ5b4/3I9qIi9JBERAEREAREQBfHxu8qIvXkvqQLiIiPMBEReAIiIAiIgCIiA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5" descr="data:image/png;base64,iVBORw0KGgoAAAANSUhEUgAAAOEAAADhCAMAAAAJbSJIAAAA81BMVEX///8/Pz8h14n3xzyi424sv+vMzMwyMjK16YtWzO+n6nArxfM9Oz4/PDs7PD8f3o3/zTxRYEc9V2I7XUxkWT83NzfUy9DJzNSHh4cqKirf398XFxemw6P8xzCkz2cbv/Bu3Xxx0bMhISHS0tLv7+8eHh60tLTHx8dXV1e9vb0mJia46oabm5tzc3OlpaV8fHyL28FGRkaOjo5kZGTm5ubz8/MNDQ3o+N3N8LJiz/Cr5nxTU1NtbW2srKztznvdz6u765aT3fTP7/vV8r9feE1HXFU6antSWFE6XUw4c1Z/bT472pb3zFNt2Kak1L6A163pzovy4uObAAAIIElEQVR4nO3d+7uaNhgHcNl2yE5Xe08LONsVRJEiztvpRe1pd+3W067//18z1HMhEd5EDgng835/2rOzYD4mhBAia7UwGAwGg8FgMBgMRlFev/nwo6K8+vVUVd5+/E3W9+GVKp9S4QYpZfz9nTqfauHp6UcJoMIG1CAUE18rbUENwlNRR1U2xGgTvhU0odo+qkMoaMQ3u2q8+0FV7rx8caIsOyF8Jm466StlPNXCnRHupglQXftpEG6NAqFaoHrhiUiotIvWQqgYqEF4AgtVN2H1QsVnoRbhCShUDUQhClGIQhSiEIUoRCEKbyu8U0pevvipjKgQ3vnjYRn581EZ+QsiFhY+vFtK2mXkkSKhUZegEIUorD4oRCEKqw8KUSgtpMQm1Jhssvtn2j64spQSYichhMiX1iW0Z2tvPu/1FotFrzd3vGE0DhLnITzbGEV903Mcb9CPrBm1aZ2EdJBxgMUgWoaSSGqPTa60FxkySD1CMs87SC9eEnE1KZkuskqbKyLsrVqEdlYLXmcwswWVJIGTV9gLRJ1Ah5DOwOMkxglYTWJBhaeC70eHkKwFwlbLAqpJpnDZNdyKOoS2JxS2+rnVhFtwkxgkahHmnkWpmDnjjbCLJxlDY1VthK1BdkclEoUXzRC21llEEkkVBfppjYStUUZTUKmSvWa0YWu+L5Rrwuwvp4bCVrTX2ezcyRAbYDitlXCvEelIsuSgVsJpMLKi4Txrosl3NtLnv4PYGlvTqM9/Z17+jKEC4di17dB3J+P92eqQawrKddK174ZJ4dD3J2uwYLVCa3MHm8T2Db6JeiFbuYD9s9chV7Fd9pi1GmmuhEk6/ISFrSjlJmyjm5LET387NbtaWOl6jtljrhgidxoufJIKTZ3Io3pd8dNC4rJnGtvbCDtlHzJCO7gmTn1g2lbFSJMW+uzaRMRUlRtopiFhiJdN7AUutExQRRsSo71ZNdsJ2QGVvXJzU7Yg+WoobSeFL0v79soaTzqbf10v4WV12pt6+mxHnLJVZT/QTkN2yN3SYl2F22qGrby/JeEuFmfsSZoOsB5VrdAIuStikK4qXTF/m3eYmtO0MB9YrZBQ/pLPXPEpeylxWKEh14QVCqlNoh53SIcVshd8z+XqfnNpBICVXQ/pcpqxiBozE2jK3hzuL3NQsa8S4TAemk7mEnZryY4lIuGm/rVY85a+P/RcVhiz38whz3FqKlzZTIscn3DQYQ1E+h6wIcKFQY5cuAqPXDj1+YH/yISWvzf54m6Amy1crPz9a/cxtaFphBnz5+MRzkedzOnXsQgd68zOvgU6CqETB/7V6ste3Ro/p3GG44nt2vm3QJwQeDZRM6HXX8fWjJ51/PSiW9azQ+7eojHC8Zkbhmlc3jIEZTdhmI0RWrwu7yaWv8cXbSyqsTDnLpZ7eug0VZi/j5LbaNJrphBcZFmyHxhC/22dhNfPLahoUyK3qp9ReypciKrmuYXs/mDCrletOAwls6gfj9qwseI1bzhcQW7DBZnt/ryY1m1f2wFC9tGbyQw15GZFvA+NQbUWctM2ZvtaOz0M7W/EaYiQ306T7o7sls5JU4UT9hPnNyMUZZ8tTvOPWWuh4XJ3Jaaxu9LYZMQ94of207wAAgp/AVKWMOY/1Ov3+8PB3u0YMGe9+/fPQEDhd/m5/6kcIQlyPpsPcGd170kXSGHh43KEtCP5QCDKP+a9Jw++z0/lwlC4jX0XfrrTGKFBzvjHxJmZA9fDugvtcc6nM4HmbTUXUuKaOR+fyhza9VV7ITGyH4ins4R+w6ZDSNhmAHad72ezQ08EHIP72rQI2VXBA3zbRgwFv5pJgFULDWZ6mfPbmHwhCQNgQO3NXHhPlBYhM/kSrl2w2U5D7WFeJeLdymvVQnp2sztoFB72C+f2dqrdCbKG1F7c9oXrWXqExI12I6IXhOLftbK53GbpLyNmSO458cp2gRVzzULi0tF6GAWbPnUY8Hr7mu26xsyK+8N+HFmzJXVvHuqAxXUJtzUUnjMgcXtChq67OQ6zqAx3Cn1C8CGMLDErgl6vRchU8bChVEwUldUjpAfUKDM0zyf+vvQIUzUsBMwzyvQHTcKrChbpoteHYJGyMwddws1TlANnM9nKXQ4ook9YVVCIQhRWHxSiEIXVB4UoRGH1QSEKUVh9UIjCA4S0eJogpPZybBXNaFJsi7dOIZlJvB0SyGBSuB01repLvlgOyLjoWrKeJzOSO5vAzAq2op42FG8YEcepsZAKXiIrmYKNqGW3CfiiZOnAr5qtVCj91gg4BX9hqUV4uyvFVfJfNVy5UOJd0DIB3xZcrVDmZcfiLIBfHFQtNPK3NB0Q6FcjlQupK/kqWSAD/i1R9RKS8LatGHeKPiHXtZ/GD2LPKRozmuy9+KR2QmK7fqdodi8lqLvw9jn8/9qiTyjYtiWZYsAK9kQVTdFbYF33+JUBde+J0g/UuNZGiyNvtdiG66UoRGH1QWFhYSm5V0bUCP95XEI+PXxSRv5VIfzufil5/qCUAMDiwnLyvAtVrpSgEIUoRCEKUYhCFKIQhShEIQpRiMLW5yMQXoDCL0cgfA8Kv95vvLB7DgpN5d1UufACflWaqbwRVQu75wLh0/8UExULu9+eCYTKiWqF3W+mCQu9hPj1s0qjQuGD7sX5M9OE94U65iZfv6gbcNQJL96fb2sP7+3tDbb/0VOFeaYu27oPBO8O9cymR7R5+bIRmxtREyZnYrOJ+6+UPjKiDDDpqF5TjQNP6g3FG6PTxAHHc2R9GAwGg8Fw+R+lY6foTIRxXgAAAABJRU5ErkJggg==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5" descr="data:image/jpeg;base64,/9j/4AAQSkZJRgABAQAAAQABAAD/2wCEAAoHCBUREhgQERIVERQVGRIYFBQSDxEYEhkWGBUZGRkZGhocIy4lHR4uHxgZJj4nKy8xNTU1GiU7QDs0Py41NTEBDAwMEA8QGhIRHDEhISE0MTQxPzQ7MTQ4ODo0MTQxMT80PzQ1NDExQDcxMTQ8Pz8xNDQxQDw0NDE0MTQxMT8/PP/AABEIAHMBtgMBIgACEQEDEQH/xAAcAAEAAgIDAQAAAAAAAAAAAAAAAQcCBgMEBQj/xABKEAACAQMABQUJDQYGAgMAAAABAgADBBEFBgcSIRMxQWGyIjVRVHFygZGxFRYlMjNzg5OUobPR0hQjJFKCwTRCU2J0khekQ2Oi/8QAGgEBAQADAQEAAAAAAAAAAAAAAAEEBQYCA//EACgRAQABAgQEBgMAAAAAAAAAAAABAhEDITFxE0FSkQQSIjJRsSMzgf/aAAwDAQACEQMRAD8At25uAg8JPMJ5tSuzc7HyDgJx3FfecnrwPIJgHmh8V4irEqmIm0Q+tHlhlEx3pOZhPd0xEQpERAREQEREBJXnkQvPLGqPnS6+Ufz6naM4pyXXyj+fU7RnFOrp0YyYkRKJiRECYkRAmJEQJiRECYkRAmJEQJiRECYkRAmJEQJiRECYkRAmJEQJiRECYkRAmJEQJiRECYkRAyVypypKnwqSD6xNs1b1/u7Jgr1GuqPTTrOWcD/ZUOSPIciajED6g0Jpale0FuaDbyOOngwI51YdBESmtlusws6tWlWY8i6b46qiso4DrVj/ANRIkLrL35IedYPMg852aHxjEVlrprde21/VoULgpTXkt1RSoNjepIx4spPOSefpnh+/3SPjR+z236JjtCPwnX+h/ASbBoPZZVu7andLd00FVA4Q0XJAJPAkNx5pucLCw5opvTGkcofeJyeF7/dJeN/+vbfoke/7SXjZ+z236Jth2NVvHaX2d/1TxtM7Lr62U1E5O5RQSRRZxUwOfuGAz6CZ9ODhdMdoW8vM9/2kvGz9ntv0R7/tJeNn7PbfomskY4HgRwII4g+Cd/Quhq97U5G1pmo3OcYCqPCzHgojgYXTHaC8/L1/f9pLxs/Z7b9Ee/7SXjZ+z236JttjsaqsoNxeJTbpWlRZwP62ZePomN/scrqpNvd06rfyVKTU8+RgW4+gRwMLpjtBeflqnv8AtJeNn7Pbfoj3/aS8bP2e2/RPH0vomvZ1DQuabUnHHB5mHhUjgw8k6McDC6Y7QXn5fQ+qF89xY0a1Zt92UFm3VGTnwKABPZXnmuahH4Mt/MHtM2FTxnO4sWxJiPl9onJ863Xyj+fU7RnDOW6+Ufz6naM4Z09OjHTEiJRMSIgTEiIExIiBMSIgTEiIExIiBMSIgTEiIExIiBMSIgTEiIExIiBMSIgTEiIExIiBMSIgTEiIExIiBkGI5uETGIF9BpO9ODek700s0NXFantfz8JV/ofwEl6bP+9dr80vtMonX0/CVf6H8BJeuz8/Bdr80ntM2uH7Y2hs6M6Y2hWmk9q19Sr1aS07YqlSqi71GrnCMVGSHHHAm/7PdcDpSkxqU1p1qRUOEJ3GBGQy54jyEnyzRtI7JrurXqVVr24V6lRwCam8A7lhnuefjN+1E1RXRVFkL8rVqEM7hd1eAwFUeAffPb0rDavoIU9JJyCgG7VW3Bzcpv7pPVngZbequgaWjLQUlwCBv16hxlnxlmJ8AxwHQBK+07pind6x2lKmwdLd1QsOKl8szDrwQB5czd9o1V00XclM53MEjnCkgMfVA0TWLa7U5RksKdPk1JAq1lZmfHSqggKPLn0Tk1d2usXCaQpIEY45agrDd62VicjrB9EqSIG5bRNbvdK4C0xi3o5FLh3Tk/Gcnn48wHg8s0+YxAvrUVvg238we0zYVeaxqO3wdb+aPbNgV5oMWn8k7vPEs+f7r5R/PftGcczuj+8fz37RnHOgjRUxIiUTEiIG0aN1DvrmklxSpoUqDeQtVAOM44jHDmnZ/wDGukf9On9ePylsagH4Ltfmx2mnjay7RUsLprR7Z6hQIS61EAO8ueYiS5ZWV/qPf0FLvau6jiTSKvj+kHePoE13M+jtWNZqGkqZqUN5Sh3XRxh1JGRzcCD4RNC2w6BSmEv6aBGd+TrboADMVLIx6+5Iz5IuWVdEw3x4R6xJBlGUTEtjnkBweYj1wM56mhNXrm9P8NRd1HAue5pg+eeBPUMme7s61S90Kpq1gf2ekRvDm335wmfB0n1S6bu6oWVDlKjJb0KYA5sKBzBVUc56hxMXSyoE2V3xGWagp8HKMfvxPM0zqFfWlJ69Smj00BZ2p1Qd1Rzkg4+7M3y52tWytinQrVF/nO4mfQePrnW03tCtL2wuaA36NV6NRVWoncsxHBQ65GfLiTNcld6q6IW+u0tXcor72WVQSMKTzHyTdNYtmlK0tKt0t1UdqSFgjU0APEDBIPXNd2Z99KP9fYMt/X7vXdfNntLA+d4kojNwVS2OfdUn2TFhg4IwRzgjBlExIgcTgcT4BzwJiZNSZRlkZR4WRgPWZx5gZRMScSA4PSPXAziApIyASBzkA49cxLAc/D0wMomIYHm4+mciU2YbyozDwhWI9YgYxMczNKbNxVWYeFVYj7oERIiBMSIgTEiIExIiBd+9J3pw5k5mr8rQxWqTXo/CNb6H8FJe+z/vXafNJ7TKG1574VvovwUliaq7SbK1sqFvVFXfpIqPu08rkE8xzNhR7Y2hvML2U7Q6ukdrlxSrVKS2lEim9RAxepk7rFckDyTXNObS767Q0wyWyMMMKCsGI8G+SSPRNU0nXFSvVqrndepUdc8+6zlhn0GdWent2tGXjW1ancL8ak6OB5pzj1T6at69HSVoHGHo3CEMB4GGGXqIPsny3Nk1R1zuNGORTIqUXOXouTuE/wAyn/K3X09MDv6wbOb61qMKdJrqlk7lSngnd6N5ecN65yau7Nr26cctTNrS4bz1MbxHSETpPlm/2W1uwdc1VrUW6V5PfHrUzi0ltds0X+Hp1a7dAZQi56yejyQK0111Qq6LrbpJqUXzyVbGM/7WHQw+/omtT2dZ9Za+kqvK3DdyOFOkuRTRf9o6T4WPE+TAHiwLv1Kb4PoeaPbPfV5repjfwFDzR7Z7qtNPXT653YFVdqpUXdfKP579ozinJdfKP579ozim6hmJiREPSYkRA+itQO9lr82O00qfaijHSlTCk9xR5lJ/yCWvqB3stfmx2mnPpHWaxtqhpXFzSp1FALI+d4AjI6PBINQ2P6HrUUrXFVGprV3FRXUqxC5JbB4gccTsbZbtVsUo57t6yFR07qI5Y+sqPTO5pTaXYUVPJO1y+O5WmjBSetmAxKh1k1graRrGvXIHQiKTuIn8o8PWemBdeo13SvbGnWNKkXUcnV/dJ8dMA9HSMN5GErDanooW2kGdFCpcIrqAAFDKAjgD0Kf6p6Wx7TPJXL2jnCVwGQHm5RB7SvZHgmybYtG8pZpcgd1Qcbx6dx+5PoziOZyeJsb0OtR693URXVQtFA6gjJIdzg9QQZ6zOfbFfJTWlZU6aIz/AL2oVRAwQEqg4DpYMf6JuOoOjRaaOoow3WZTUfPhfuuPoIlKa5aW/bL6tXzld7cTzE7lfYT6Y5nJdezyzFHRlsAMGogqt1mp3fsIHold7YNKvUvFtc/u6KK270F3Byx6wOHpMszUmsKmjbRh0W9BPSiBD96mVRtasmp6RNQjuKqIynoJXuWHsiCWkxIiUbXsz76Uf6+wZeOnNGi7tqlqzlFqqFZhjeC7wJxnpwDKN2Z99KP0nYMuPXau1PRt06EqwpNgg8RnAP3EySQ4NB6Q0ZTcWNpUtwy5UIhUuxHP3X+ZvTOPXbVWje2zkIqV0Vmp1FUBsgZ3Wxzqcc0oXRtQpWpMh3Sr0ypHQQ4n1BWHBh1N7IHytUJCk8xAPrxL8raR0Toocn+4psMZRKe/U8pwCcyj1tHrXBo0kLu9RkVRzklj93TnoAJlo6L2UUwu/eXDux4utIhUB6e7bJPliUhtmhdaLDSLGjRZXcAncqUCpKjnIDDj6Joe1HVClbKL61QU0ZgtamvxAzfFdR0ZPAjm6fDnatA6A0TaXKfs1ZHuRvBV/bQ9Tm49wreDwidnaaoOi62ejkyPLviFVvskpq+kirqrjkKxwygjO/T44MtnWDVyjd0f2c00RWekzlEVXKI4YqCBkZxj0yqNkHfM/wDHrdunLM2haRe10bWq0mKudxFYc677BMjr4xOpDHWFbWno66oUeQQpbXIVENPeBFJ8DA45mp7GKCPTud+mj4enjfRWx3B5siVR056TnJ6TnnyZbexP5O58+n2DA2jWfQFnUanc3fJ06FvyhZSqojs+5u75HOBunh05np6E0haXNM/sj0qiJhStNVwvgBE0TbZXYU7amCdxnqswzwJRVC5/7meLsaqEXtRAe5aiSw6CVdcdo+uBvGndQrSvcpduFpU0DNcIoCo+BlSf5enPhE9bQelbCrmhZ1KDbg4pTC8FHDOOkTyNq9wyaMqBDu770UbB/wApYEj04x6ZVezyoU0pbbpxvM6nrU02OPWB6oFjbUdWaVS0e9p01StRwzlFA30yAwYDnIznPUZS0+jtdBnRl3/x7jsNPnCIJTEiJRMSIgTEiIF1b0b04syd6YPlcx5lU68H4QrfRfhJPBnu67H+PrfRfhJPBmVT7YdHg/rp2j6TEiJ6fVMSIgTEiIExIiBc+pzfwNDzR7Z7itNf1QP8DR80e2e2rTX10+qWmrq9c7qUufjv579ozjmdz8d/PftGcU2TbQyiYxD0yiYxA+itQO9lr82O00qXan30q+ZR7Anb0JtLrWlvTtUtaTrSXdDNUcMRknJAHXNY1j001/ctdOi02cICqMSo3VxzmB5sTGIHYsLx6FVK9Pg1N1dfKp5vIRkemfRtQU9JWPA5p3NIEHHEbwBGR4QejwifNWZfey2jUTRlPlDwZqj0gRxFNmyvoJyR1GSSHZ2g6XFlo6oyHdd8UaIHQzgjI81Ax9E+fBw4SwtsOmOVuktVOVoKWcf/AGP/AHC49cryWElbGyTWdAnudWbdbLNbljwYHiyDrzxA8s3zWXV6jpGjyNcHgco64FRGxjKn+3MZ82KxBBBIIIIIOCCDkEHoM3fQu0+8t1FOqqXajgOU3kq/914H0qT1yWW707jZFXDHk7uiydBqJUR8dYXeB9caR2aJaWVxc1rg1qlOk7qqJuUwwHAnJJb7vJO1/wCYOH+B4+D9p4evc/tPB1i2k3F5Se2WjSoUqilXALvUKnnAY4A/65jMydPZn30o/Sdgy39fz8F3XzZ7Syh9XtMNY3KXSItRk3sI5IU5GOceWbTpvaZWu7epava0kWqu6WWo5YDIOQCOqBpdmf3iefT7Yn1FV5m8h9k+WaT7rK/PusrY80g/2littduDkfsdHjn/AOWp+UskPP2ZlPdju/5bncz/ADbwxjr3d6WbtB0TXvLFqFqe7L02ZS+7voud5M83OQcHgd2UDRvHSqK9NilRXLqy86tknh65Y9lteqKoFezV2A4tTqlVY+HdKnd9Zkkh2Nneo1xbXQu7tFohAwRN5S7M3DOF4AAdfHwTa9pfeuv5KfbEra72l3VS5SvyaLTpFilurtusxGN5352Izw4AdUjWDaPWvbZ7V7amivu5dalQsMEHgCOqBnsg75n/AI9bt05v+1fvVU8+3/GSU/qtrA+jbj9qp01qNuOm67Mq4Yqc5Hm/fPb1m2h1tIWzWr29OmrsjF0dyw3GDDgR1RYu02WzsTP7u68+n2JUk2fVHXKpoxXSnRSryjKxLs643RjhgSpDcdtvNa+W49lOeNsc/wAe/wAxU7aTxdbtcKmkxTFSilLkuUxuOzZ393Ocj/bOpqrrE+jaxuEppVZkZN12ZRgkHOR5sHNbW17vW3ztDtGVbqD30tfnG/Ded/WfaBV0jbm1e3p01Lo+8juWyhyBgia5oTSTWlzTukQO1JiwRiQpypXBI86RX0Frn3tu/wDjXH4bT5xm+aW2oV7q3q2zWtJFrI6FlqOSodSpIBHE8ZoMsJLKJjEKyiYxAyiYxAuTMZmGYzMWzk7qt11/x9X6L8FZYGq+rmhqtlQqXVSiK7KDUDXgRt7J51zw6JXuun+Pq/RfhLPCn3jSHUYH6qdo+l6e9TQP+rQ+3p+qPepoH/Vofb0/VKLwIwJX1Xfc6raCCOVq0N4KxX+OQ8cHHDelIiRgRAyiYxAyiYxAuLVI/wAFR83+89oNPC1UP8FR83+89kNMSqM5c9i1fkneVN3Px389+0ZxTkuPlH89+0ZxTNb6NExIiHpMSIgTEiIExIiBd+p+rVhcWFtWrW1F6nJpvMw4lhz7wBwT5RPU1q1wttHUiquj193FKgjDIOMKWx8RB/bhPn1HK/FJXPPukjPqkSWLue6uXq1Hq1GLu7M7selmOT6OqcMiJRMSIgTEiIExIiBMSIgTEiIExIiBMSIgTEiIExIiBMSIgTEiIExIiBMSIgTEiIFyXFMo7IedWZT6DiYZm1616GJJuKS73+oo5+HSB09c1HM+E02cv4jBqwa5if5s4K2j6LsWejSdjjJakrMcDAySPABMPcm38Wo/U0/ynazJzI+cYtcaVS6vuTbeLUfqaf5R7k23i1H6mn+U7WYzC8avqnu6vuTbeLUfqaf5R7k23i1H6mn+U7eYzJmvGr6p7up7k23i1H6mn+Ue5Nt4tR+pp/lO3mTmM141fVPd1Pci28Wo/U0/yj3ItvFqP1NP8p28xmMzjV9Upo01RQqqqgcyqoCjyATMGYZkgzzZIqzU/cn94/nv2jMJlc/Hfz37RnHMt1FOjKJjEPTKJjEDKJjEDKJjEDKJjEDKJjEDKJjEDKJjEDKJjEDKJjEDKJjEDKJjEDKJjEDKJjEDKJjEDKJjEDKJjEDKJjEDKJjOS3oPVdadNGqO5wqIpLE9QED2dU9X30jXagg+IjOfAMMqgf8A6PqMS7tmuqPuZbE1cG4rYaqQchQPioD04yfSTElyzcTNb1i0XR3eU5MB/CCwz5QDgxEk6MTxsROFVs0dueRET5OZkiIgJMRIpERIqYiIVMCIgjVUFz8o/nv2jOOImS6ynQiIh6IiICIiAiIgIiICIiAiIgIiICIiAiIgIiICIiAiIgIiICIiAiIgIiICIiB29G0VeqFYZGRwyR7J9J6r6uWtmga2t0ps3xn7pqh4fzsScdWYiSSGwxESK//Z"/>
          <p:cNvSpPr/>
          <p:nvPr/>
        </p:nvSpPr>
        <p:spPr>
          <a:xfrm>
            <a:off x="155577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3E399-8F90-C215-7F4E-418CE2E8917A}"/>
              </a:ext>
            </a:extLst>
          </p:cNvPr>
          <p:cNvSpPr txBox="1"/>
          <p:nvPr/>
        </p:nvSpPr>
        <p:spPr>
          <a:xfrm>
            <a:off x="304008" y="1328727"/>
            <a:ext cx="7504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open source app framework in Python language. It </a:t>
            </a:r>
            <a:r>
              <a:rPr lang="en-GB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us create web apps for data science and machine learning in a short time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is compatible with major Python libraries such as scikit-learn, </a:t>
            </a:r>
            <a:r>
              <a:rPr lang="en-GB" sz="2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2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2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SymPy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(latex), NumPy, pandas, Matplotlib etc.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Streamlit - Revolutionizing Data App Creation | by Shubham Saboo | Towards  AI">
            <a:extLst>
              <a:ext uri="{FF2B5EF4-FFF2-40B4-BE49-F238E27FC236}">
                <a16:creationId xmlns:a16="http://schemas.microsoft.com/office/drawing/2014/main" id="{E1E20D8B-D6F2-5593-A71A-E7FA6360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53" y="977838"/>
            <a:ext cx="4769231" cy="28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228601" y="180727"/>
            <a:ext cx="1170214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Screenshot Of Output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61BD-C874-5BFE-7DD8-5145058F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" y="839755"/>
            <a:ext cx="12153926" cy="5132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242944" y="192204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Leadership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00" y="1329459"/>
            <a:ext cx="1372825" cy="1353769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112" name="Google Shape;112;p3"/>
          <p:cNvSpPr/>
          <p:nvPr/>
        </p:nvSpPr>
        <p:spPr>
          <a:xfrm>
            <a:off x="2035714" y="1463041"/>
            <a:ext cx="4327379" cy="11070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Sharat Manikonda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at Innodatatics and Sponsor</a:t>
            </a: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linkedin.com/in/sharat-chandra</a:t>
            </a:r>
            <a:endParaRPr sz="1800" b="1" i="0" u="none" strike="noStrike" cap="none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12;p3">
            <a:extLst>
              <a:ext uri="{FF2B5EF4-FFF2-40B4-BE49-F238E27FC236}">
                <a16:creationId xmlns:a16="http://schemas.microsoft.com/office/drawing/2014/main" id="{2D210B29-5DB1-F597-175F-C7C4BEB9274A}"/>
              </a:ext>
            </a:extLst>
          </p:cNvPr>
          <p:cNvSpPr/>
          <p:nvPr/>
        </p:nvSpPr>
        <p:spPr>
          <a:xfrm>
            <a:off x="2035714" y="4094690"/>
            <a:ext cx="4327379" cy="11070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Sampath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Bukya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Project Mentor</a:t>
            </a: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https://www.linkedin.com/in/sampathbukya/</a:t>
            </a:r>
            <a:endParaRPr sz="1800" b="1" i="0" u="none" strike="noStrike" cap="none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>
            <a:spLocks noGrp="1"/>
          </p:cNvSpPr>
          <p:nvPr>
            <p:ph type="title"/>
          </p:nvPr>
        </p:nvSpPr>
        <p:spPr>
          <a:xfrm>
            <a:off x="124098" y="167664"/>
            <a:ext cx="1170214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 Screenshot Of Output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186196"/>
            <a:ext cx="2592012" cy="59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998FB-B1E1-488F-6410-254890350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5002"/>
            <a:ext cx="12192000" cy="53411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9d570088c_0_0"/>
          <p:cNvSpPr txBox="1">
            <a:spLocks noGrp="1"/>
          </p:cNvSpPr>
          <p:nvPr>
            <p:ph type="title"/>
          </p:nvPr>
        </p:nvSpPr>
        <p:spPr>
          <a:xfrm>
            <a:off x="228600" y="191613"/>
            <a:ext cx="10515600" cy="53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Video of output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g119d570088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1738985984">
            <a:hlinkClick r:id="" action="ppaction://media"/>
            <a:extLst>
              <a:ext uri="{FF2B5EF4-FFF2-40B4-BE49-F238E27FC236}">
                <a16:creationId xmlns:a16="http://schemas.microsoft.com/office/drawing/2014/main" id="{52625F51-7EB0-AA13-7728-89C9234C5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1" y="839754"/>
            <a:ext cx="12088612" cy="5024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0"/>
    </mc:Choice>
    <mc:Fallback xmlns="">
      <p:transition spd="slow" advTm="61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Google Shape;501;p70"/>
          <p:cNvSpPr txBox="1">
            <a:spLocks noGrp="1"/>
          </p:cNvSpPr>
          <p:nvPr>
            <p:ph type="title"/>
          </p:nvPr>
        </p:nvSpPr>
        <p:spPr>
          <a:xfrm>
            <a:off x="356390" y="161414"/>
            <a:ext cx="9640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850" name="Google Shape;502;p70"/>
          <p:cNvSpPr txBox="1">
            <a:spLocks noGrp="1"/>
          </p:cNvSpPr>
          <p:nvPr>
            <p:ph type="sldNum" idx="12"/>
          </p:nvPr>
        </p:nvSpPr>
        <p:spPr>
          <a:xfrm>
            <a:off x="9265692" y="63241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1048851" name="Google Shape;503;p70"/>
          <p:cNvSpPr txBox="1"/>
          <p:nvPr/>
        </p:nvSpPr>
        <p:spPr>
          <a:xfrm>
            <a:off x="356390" y="1409084"/>
            <a:ext cx="609360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Limited Budgets for app development.</a:t>
            </a: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High 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arket competition.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indent="-285750">
              <a:buSzPts val="1800"/>
              <a:buFont typeface="Arial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Dynamically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changing features.</a:t>
            </a:r>
          </a:p>
          <a:p>
            <a:pPr marL="285750" indent="-285750">
              <a:buSzPts val="1800"/>
              <a:buFont typeface="Arial"/>
              <a:buChar char="•"/>
            </a:pPr>
            <a:endParaRPr lang="en-US" sz="20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285750" indent="-285750">
              <a:buSzPts val="1800"/>
              <a:buFont typeface="Arial"/>
              <a:buChar char="•"/>
            </a:pPr>
            <a:endParaRPr lang="en-IN" sz="20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097225" name="Google Shape;504;p7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655825" y="1842666"/>
            <a:ext cx="3219733" cy="237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0;p14">
            <a:extLst>
              <a:ext uri="{FF2B5EF4-FFF2-40B4-BE49-F238E27FC236}">
                <a16:creationId xmlns:a16="http://schemas.microsoft.com/office/drawing/2014/main" id="{89326D39-CBF1-3C8A-23D1-8BDF76DF61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Google Shape;509;p33"/>
          <p:cNvSpPr txBox="1">
            <a:spLocks noGrp="1"/>
          </p:cNvSpPr>
          <p:nvPr>
            <p:ph type="title"/>
          </p:nvPr>
        </p:nvSpPr>
        <p:spPr>
          <a:xfrm>
            <a:off x="347786" y="145055"/>
            <a:ext cx="10048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226" name="Google Shape;511;p33" descr="Top 5 Outsourcing Challenges And How To Overcome Them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201320" y="1388853"/>
            <a:ext cx="3599916" cy="419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6" name="Google Shape;512;p33"/>
          <p:cNvSpPr txBox="1"/>
          <p:nvPr/>
        </p:nvSpPr>
        <p:spPr>
          <a:xfrm>
            <a:off x="11630356" y="6386730"/>
            <a:ext cx="34176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</a:p>
        </p:txBody>
      </p:sp>
      <p:pic>
        <p:nvPicPr>
          <p:cNvPr id="6" name="Google Shape;170;p14">
            <a:extLst>
              <a:ext uri="{FF2B5EF4-FFF2-40B4-BE49-F238E27FC236}">
                <a16:creationId xmlns:a16="http://schemas.microsoft.com/office/drawing/2014/main" id="{BEEE6BCB-B406-5052-D731-71A73D55DE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191553-BF6F-706E-BFC3-6CF9039B0B7B}"/>
              </a:ext>
            </a:extLst>
          </p:cNvPr>
          <p:cNvSpPr txBox="1"/>
          <p:nvPr/>
        </p:nvSpPr>
        <p:spPr>
          <a:xfrm>
            <a:off x="844662" y="1388853"/>
            <a:ext cx="76922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endParaRPr lang="en-US" sz="2000" b="1" i="1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Features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updation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according to the new trend.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Visualization and Improve Interactivity.</a:t>
            </a:r>
          </a:p>
          <a:p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Measuring the success rate of the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through other online 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model can be used for existing app’s also.</a:t>
            </a:r>
          </a:p>
          <a:p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76200" y="115403"/>
            <a:ext cx="10744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Queries ?  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998" y="1168646"/>
            <a:ext cx="7218003" cy="452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951" y="5971862"/>
            <a:ext cx="2592012" cy="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9"/>
            <a:ext cx="2276467" cy="7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8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0" name="Google Shape;410;p58" descr="Attitudes 2 Animal Cognition Survey – The Anthrozoologi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260685" y="177860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5533" y="6151968"/>
            <a:ext cx="2276467" cy="7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668074" y="2656114"/>
            <a:ext cx="3204754" cy="98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Name: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krishna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prasad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machavarapu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https://www.linkedin.com/in/machavarapu-hari-krishna-sri-sai-prasad-526790218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775269" y="2656114"/>
            <a:ext cx="3204754" cy="91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8435195" y="2643836"/>
            <a:ext cx="3178628" cy="55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8138162" y="5248612"/>
            <a:ext cx="2455816" cy="107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09529-5425-D584-95D4-69731F0A4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515" y="1025348"/>
            <a:ext cx="1261872" cy="1618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a8d4be09_2_180"/>
          <p:cNvSpPr txBox="1">
            <a:spLocks noGrp="1"/>
          </p:cNvSpPr>
          <p:nvPr>
            <p:ph type="title"/>
          </p:nvPr>
        </p:nvSpPr>
        <p:spPr>
          <a:xfrm>
            <a:off x="163285" y="172012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f3a8d4be09_2_180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51" name="Google Shape;151;gf3a8d4be09_2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989" y="6038978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18F75-5CB4-F432-0DF9-55FA04AA393D}"/>
              </a:ext>
            </a:extLst>
          </p:cNvPr>
          <p:cNvSpPr txBox="1"/>
          <p:nvPr/>
        </p:nvSpPr>
        <p:spPr>
          <a:xfrm>
            <a:off x="379379" y="1271081"/>
            <a:ext cx="386877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		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CRISP-ML(Q) 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Stacks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Information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4ABAA-7B7C-CE90-4640-5C2890841F6D}"/>
              </a:ext>
            </a:extLst>
          </p:cNvPr>
          <p:cNvSpPr txBox="1"/>
          <p:nvPr/>
        </p:nvSpPr>
        <p:spPr>
          <a:xfrm>
            <a:off x="5731218" y="1271081"/>
            <a:ext cx="3868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9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a8d4be09_2_92"/>
          <p:cNvSpPr txBox="1">
            <a:spLocks noGrp="1"/>
          </p:cNvSpPr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f3a8d4be09_2_92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8" name="Google Shape;158;gf3a8d4be09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CD165-DA14-1C8B-FF4D-B0F3D636FD31}"/>
              </a:ext>
            </a:extLst>
          </p:cNvPr>
          <p:cNvSpPr txBox="1"/>
          <p:nvPr/>
        </p:nvSpPr>
        <p:spPr>
          <a:xfrm>
            <a:off x="505691" y="1246909"/>
            <a:ext cx="9850582" cy="38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need for mobile application is expanding quickly today. Having right features greatly impact the success of the app. Finding features that affect the success of the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 is time consuming process, which increases the cost of app development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Offering high quality app will increase the user acceptance and help the business to grow and compete with competitors.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Affordable app development will help the app development businesses to grow and increase their margins by reducing the app development time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156754" y="164539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53750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9F551-CD10-AA8C-87D9-AA9DB3C1C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08" y="4367392"/>
            <a:ext cx="4514850" cy="1686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1F50D-F457-7B43-7548-A14F430FC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64" y="968086"/>
            <a:ext cx="3310370" cy="2218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D57A1-33BE-9870-8F4A-5E08FC84D879}"/>
              </a:ext>
            </a:extLst>
          </p:cNvPr>
          <p:cNvSpPr txBox="1"/>
          <p:nvPr/>
        </p:nvSpPr>
        <p:spPr>
          <a:xfrm>
            <a:off x="156754" y="1456497"/>
            <a:ext cx="8451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endParaRPr lang="en-IN" sz="1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</a:rPr>
              <a:t>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aximize the success rate of the apps.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5D6B5-22CB-54C1-BFF8-D9A67C7F7BBA}"/>
              </a:ext>
            </a:extLst>
          </p:cNvPr>
          <p:cNvSpPr txBox="1"/>
          <p:nvPr/>
        </p:nvSpPr>
        <p:spPr>
          <a:xfrm>
            <a:off x="156754" y="4051279"/>
            <a:ext cx="7920446" cy="16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onstraints:</a:t>
            </a:r>
            <a:endParaRPr lang="en-IN" sz="12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selection optimization to increase user acceptance.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194992" y="192071"/>
            <a:ext cx="10460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A9035-0740-5933-62E4-E328599DF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846" y="1048517"/>
            <a:ext cx="5766308" cy="50010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c79fd7f2_1_58"/>
          <p:cNvSpPr txBox="1">
            <a:spLocks noGrp="1"/>
          </p:cNvSpPr>
          <p:nvPr>
            <p:ph type="title"/>
          </p:nvPr>
        </p:nvSpPr>
        <p:spPr>
          <a:xfrm>
            <a:off x="155575" y="182315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19c79fd7f2_1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0951" y="6040102"/>
            <a:ext cx="2592012" cy="8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4" descr="Python (programming language)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Python (programming language) - Wikipedi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Python (programming language) - Wikipedi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Python (programming language) - Wikipedi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Python (programming language) - Wikipedi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6" y="1350311"/>
            <a:ext cx="1211312" cy="1071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3264042"/>
            <a:ext cx="2242159" cy="930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84" y="1120138"/>
            <a:ext cx="2242159" cy="1466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4755E5-20F6-3651-8606-98A2ED35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841272"/>
            <a:ext cx="259201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C5B9DD-EFC0-CEBC-21F4-E7B166F7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951" y="2865405"/>
            <a:ext cx="1221653" cy="13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treamlit - Revolutionizing Data App Creation | by Shubham Saboo | Towards  AI">
            <a:extLst>
              <a:ext uri="{FF2B5EF4-FFF2-40B4-BE49-F238E27FC236}">
                <a16:creationId xmlns:a16="http://schemas.microsoft.com/office/drawing/2014/main" id="{B91B324D-BBA9-4222-672D-2D5D492DD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90" y="4195018"/>
            <a:ext cx="3086244" cy="18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059B-D4DE-92C7-E42E-81D25606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801"/>
            <a:ext cx="10515600" cy="535440"/>
          </a:xfrm>
        </p:spPr>
        <p:txBody>
          <a:bodyPr/>
          <a:lstStyle/>
          <a:p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11DC0-3C69-928F-06B1-4D5B15360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D9E65-83E7-0512-1015-FA4334C6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87" y="2122265"/>
            <a:ext cx="657525" cy="315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C0895-D316-BBCF-1636-2572C3B8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12" y="1759361"/>
            <a:ext cx="1227336" cy="1161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983FC-AD0D-A7BD-C195-A67BA1C3E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74" b="7882"/>
          <a:stretch/>
        </p:blipFill>
        <p:spPr>
          <a:xfrm>
            <a:off x="6588879" y="1561869"/>
            <a:ext cx="2768481" cy="1006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1833C2-0C7D-2559-8D0F-E508807DF1C3}"/>
              </a:ext>
            </a:extLst>
          </p:cNvPr>
          <p:cNvSpPr txBox="1"/>
          <p:nvPr/>
        </p:nvSpPr>
        <p:spPr>
          <a:xfrm>
            <a:off x="1357739" y="1236141"/>
            <a:ext cx="289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 Understanding and Data Pre-processing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CBC5B-FB36-8987-C1B3-B8F0E66E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21" y="2161300"/>
            <a:ext cx="708129" cy="2791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7A3446-60A5-BF39-5309-9637531C6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9921" y="3140209"/>
            <a:ext cx="1785282" cy="11054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4D0617-CF50-3995-40DF-5A14638F8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9232466" y="4870811"/>
            <a:ext cx="873304" cy="6362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E6D3C44-45CF-1E5A-1950-44B8964AF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10058853" y="1911206"/>
            <a:ext cx="509741" cy="10099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5B7E11-E196-D903-B757-C52D388BE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030" y="4276743"/>
            <a:ext cx="879644" cy="6174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15F92E-CD57-8661-1BE2-3DBED98BA4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4178" y="4328375"/>
            <a:ext cx="1890360" cy="13635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7C2A99-E832-A77A-0C3D-6FE6DB6307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48" t="7791" r="34462" b="34382"/>
          <a:stretch/>
        </p:blipFill>
        <p:spPr>
          <a:xfrm>
            <a:off x="6096000" y="5010128"/>
            <a:ext cx="736788" cy="5360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7E9C58-625F-4C6F-206F-AED3E8954C01}"/>
              </a:ext>
            </a:extLst>
          </p:cNvPr>
          <p:cNvSpPr txBox="1"/>
          <p:nvPr/>
        </p:nvSpPr>
        <p:spPr>
          <a:xfrm>
            <a:off x="6588879" y="5744135"/>
            <a:ext cx="38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Model Building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39B5E07-FC77-BBD1-2F3A-3CBEAD33ED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359" y="4304159"/>
            <a:ext cx="1890360" cy="12029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C7D00C-4393-A478-FEA2-EC861FF8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18596" y="4931659"/>
            <a:ext cx="592794" cy="30777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2CCB0CC-71FF-F244-F011-E3C47EFEB4AD}"/>
              </a:ext>
            </a:extLst>
          </p:cNvPr>
          <p:cNvSpPr txBox="1"/>
          <p:nvPr/>
        </p:nvSpPr>
        <p:spPr>
          <a:xfrm>
            <a:off x="2774460" y="5644745"/>
            <a:ext cx="252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Model Deployment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75FA1F-2365-4A2D-E688-7FC80CC10103}"/>
              </a:ext>
            </a:extLst>
          </p:cNvPr>
          <p:cNvSpPr txBox="1"/>
          <p:nvPr/>
        </p:nvSpPr>
        <p:spPr>
          <a:xfrm>
            <a:off x="9596487" y="4365077"/>
            <a:ext cx="204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Feature Engineering</a:t>
            </a:r>
          </a:p>
        </p:txBody>
      </p:sp>
      <p:pic>
        <p:nvPicPr>
          <p:cNvPr id="27" name="Google Shape;170;p14">
            <a:extLst>
              <a:ext uri="{FF2B5EF4-FFF2-40B4-BE49-F238E27FC236}">
                <a16:creationId xmlns:a16="http://schemas.microsoft.com/office/drawing/2014/main" id="{AB8B96A3-288D-6A58-D269-F9186256FA4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80951" y="6049529"/>
            <a:ext cx="2592012" cy="8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DBA8D0F-8C9C-A69C-38AA-EA67AE92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1" y="1707082"/>
            <a:ext cx="2038227" cy="12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0C824B-5A3E-714A-03BF-406775A8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279" y="4661371"/>
            <a:ext cx="1005399" cy="109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eamlit - Revolutionizing Data App Creation | by Shubham Saboo | Towards  AI">
            <a:extLst>
              <a:ext uri="{FF2B5EF4-FFF2-40B4-BE49-F238E27FC236}">
                <a16:creationId xmlns:a16="http://schemas.microsoft.com/office/drawing/2014/main" id="{BD230878-BB3B-5B69-40D8-4F9F7457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17" y="4365077"/>
            <a:ext cx="1785282" cy="136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6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902</Words>
  <Application>Microsoft Office PowerPoint</Application>
  <PresentationFormat>Widescreen</PresentationFormat>
  <Paragraphs>250</Paragraphs>
  <Slides>25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</vt:lpstr>
      <vt:lpstr>Calibri</vt:lpstr>
      <vt:lpstr>Courier New</vt:lpstr>
      <vt:lpstr>Georgia</vt:lpstr>
      <vt:lpstr>Noto Sans Symbols</vt:lpstr>
      <vt:lpstr>Symbol</vt:lpstr>
      <vt:lpstr>Times New Roman</vt:lpstr>
      <vt:lpstr>Wingdings</vt:lpstr>
      <vt:lpstr>Office Theme</vt:lpstr>
      <vt:lpstr>PowerPoint Presentation</vt:lpstr>
      <vt:lpstr>Project Leadership</vt:lpstr>
      <vt:lpstr>Team Members</vt:lpstr>
      <vt:lpstr>Contents</vt:lpstr>
      <vt:lpstr>Introduction</vt:lpstr>
      <vt:lpstr>Project Goals</vt:lpstr>
      <vt:lpstr>CRISP-ML(Q) Methodology</vt:lpstr>
      <vt:lpstr>Technical Stacks</vt:lpstr>
      <vt:lpstr>Project Architecture</vt:lpstr>
      <vt:lpstr>Data Collection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Model Building</vt:lpstr>
      <vt:lpstr>Model Deployment - Strategy</vt:lpstr>
      <vt:lpstr>Screenshot Of Output </vt:lpstr>
      <vt:lpstr> Screenshot Of Output </vt:lpstr>
      <vt:lpstr>Video of output </vt:lpstr>
      <vt:lpstr>Challenges</vt:lpstr>
      <vt:lpstr>Future Scope</vt:lpstr>
      <vt:lpstr>Queries ?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Hari Machavrapu</cp:lastModifiedBy>
  <cp:revision>114</cp:revision>
  <dcterms:created xsi:type="dcterms:W3CDTF">2022-02-16T01:47:29Z</dcterms:created>
  <dcterms:modified xsi:type="dcterms:W3CDTF">2022-11-24T05:20:50Z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